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6" r:id="rId3"/>
    <p:sldId id="257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9" r:id="rId12"/>
    <p:sldId id="307" r:id="rId13"/>
    <p:sldId id="308" r:id="rId14"/>
    <p:sldId id="310" r:id="rId15"/>
    <p:sldId id="311" r:id="rId16"/>
    <p:sldId id="312" r:id="rId17"/>
    <p:sldId id="313" r:id="rId18"/>
    <p:sldId id="299" r:id="rId19"/>
    <p:sldId id="318" r:id="rId20"/>
    <p:sldId id="31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1" autoAdjust="0"/>
    <p:restoredTop sz="81350" autoAdjust="0"/>
  </p:normalViewPr>
  <p:slideViewPr>
    <p:cSldViewPr>
      <p:cViewPr varScale="1">
        <p:scale>
          <a:sx n="59" d="100"/>
          <a:sy n="59" d="100"/>
        </p:scale>
        <p:origin x="-18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F0530-A357-45A1-8BF1-5AF21466F083}" type="datetimeFigureOut">
              <a:rPr lang="en-IN" smtClean="0"/>
              <a:t>25-02-2013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186A4-5E12-41E5-9207-D3A8F20739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78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994A953D-43A6-4D6C-B61E-3F1B3A1238B8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N" sz="4000" dirty="0" smtClean="0">
              <a:latin typeface="Calibri" pitchFamily="34" charset="0"/>
              <a:ea typeface="DejaVu Sans"/>
              <a:cs typeface="DejaVu Sans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r"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55AE7EDD-7664-4FF5-9CE5-59168128CF9B}" type="slidenum">
              <a:rPr lang="en-IN" sz="1200">
                <a:solidFill>
                  <a:srgbClr val="000000"/>
                </a:solidFill>
                <a:latin typeface="Calibri" pitchFamily="34" charset="0"/>
              </a:rPr>
              <a:pPr algn="r"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IN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10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11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12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13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14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15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16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8C5793ED-2A8B-45CB-BBBB-1E5DE01D8F8A}" type="slidenum">
              <a:rPr lang="en-IN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17</a:t>
            </a:fld>
            <a:endParaRPr lang="en-IN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18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8C5793ED-2A8B-45CB-BBBB-1E5DE01D8F8A}" type="slidenum">
              <a:rPr lang="en-IN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19</a:t>
            </a:fld>
            <a:endParaRPr lang="en-IN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2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9404F367-D2A7-4DDB-A54C-4A0D016D947E}" type="slidenum">
              <a:rPr lang="en-IN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20</a:t>
            </a:fld>
            <a:endParaRPr lang="en-IN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3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4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5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6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7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8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fld id="{45695BA6-E4C8-4692-B9EE-765FADFDAB7C}" type="slidenum">
              <a:rPr lang="en-IN">
                <a:solidFill>
                  <a:srgbClr val="000000"/>
                </a:solidFill>
                <a:latin typeface="Calibri" pitchFamily="34" charset="0"/>
              </a:rPr>
              <a:pPr eaLnBrk="1" hangingPunct="1"/>
              <a:t>9</a:t>
            </a:fld>
            <a:endParaRPr lang="en-IN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A01EF-D866-4662-A34C-3B992F1935D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946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D5EE9-0132-4862-AA07-B5A3CD8206C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80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50813"/>
            <a:ext cx="2055813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6016625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45E9-48B9-4187-9B90-045ABC5D56A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2400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2EA3E-B411-42D2-BDCE-DE5465C0836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0086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052F-F7F8-4C29-BD98-4795A78EEF6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419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89C1D-1172-4034-A073-07E6FA88103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8152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5425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19200"/>
            <a:ext cx="4037013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B416-D16E-4F66-8834-6081A053CC1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6014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70A76-26F6-43D8-B3F8-C65222676B7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8687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3ED6F-B2ED-4C94-A1C3-16518040CF0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345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E684-746F-4CF1-A17F-6275B770DAA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8314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A7D4D-605F-4693-AD19-11799B046E8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916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E1086-4B56-4C85-B725-0E293415AF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179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4153F-6F96-43B3-876C-7673A623784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20664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2DCF-4DDC-48A8-8F1E-71D8A47037B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9416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50813"/>
            <a:ext cx="2055813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6016625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E74CE-2E55-4A56-9819-7112FF7FB39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568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C2CA5-E7E9-4D43-83DA-92F458FF4F7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214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5425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19200"/>
            <a:ext cx="4037013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713F1-38A4-453F-B45A-D9A0E7547EF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532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A2A0E-C037-499F-ADF4-975A215BBF1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75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845F1-DD25-4C67-A962-DA50F386EA0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093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B4519-BCEA-4E07-B967-5C28561F03C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836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57706-01FE-42CF-B50C-324677DC429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225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13/07/12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C5188-4189-4E48-829B-7B75387DE27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750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904875" y="3648075"/>
            <a:ext cx="7315200" cy="1279525"/>
          </a:xfrm>
          <a:prstGeom prst="rect">
            <a:avLst/>
          </a:prstGeom>
          <a:noFill/>
          <a:ln w="6480">
            <a:solidFill>
              <a:srgbClr val="727CA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N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914400" y="5048250"/>
            <a:ext cx="7315200" cy="685800"/>
          </a:xfrm>
          <a:prstGeom prst="rect">
            <a:avLst/>
          </a:prstGeom>
          <a:noFill/>
          <a:ln w="6480">
            <a:solidFill>
              <a:srgbClr val="9FB8C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N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904875" y="3648075"/>
            <a:ext cx="228600" cy="1279525"/>
          </a:xfrm>
          <a:prstGeom prst="rect">
            <a:avLst/>
          </a:prstGeom>
          <a:solidFill>
            <a:srgbClr val="727C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N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914400" y="5048250"/>
            <a:ext cx="228600" cy="685800"/>
          </a:xfrm>
          <a:prstGeom prst="rect">
            <a:avLst/>
          </a:prstGeom>
          <a:solidFill>
            <a:srgbClr val="9FB8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N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8224838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4838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400800" y="6354763"/>
            <a:ext cx="22812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464653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/>
              <a:t>13/07/12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2898775" y="6354763"/>
            <a:ext cx="347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N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1216025" y="6354763"/>
            <a:ext cx="12144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723900" algn="l"/>
              </a:tabLst>
              <a:defRPr sz="1400">
                <a:solidFill>
                  <a:srgbClr val="464653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E2E8362-E011-40AE-A28A-B2B223FA82A2}" type="slidenum">
              <a:rPr lang="en-IN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515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5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46465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8224838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4838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00800" y="6356350"/>
            <a:ext cx="2284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/>
              <a:t>13/07/12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898775" y="6356350"/>
            <a:ext cx="3505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N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12775" y="6356350"/>
            <a:ext cx="1976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115A1EAE-E906-4494-AA15-37B1D3954B0B}" type="slidenum">
              <a:rPr lang="en-IN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IN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457200" y="6353175"/>
            <a:ext cx="8229600" cy="1588"/>
          </a:xfrm>
          <a:prstGeom prst="line">
            <a:avLst/>
          </a:prstGeom>
          <a:noFill/>
          <a:ln w="9360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457200" y="1143000"/>
            <a:ext cx="8229600" cy="1588"/>
          </a:xfrm>
          <a:prstGeom prst="line">
            <a:avLst/>
          </a:prstGeom>
          <a:noFill/>
          <a:ln w="9360">
            <a:solidFill>
              <a:srgbClr val="9FB8C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033" name="AutoShape 8"/>
          <p:cNvSpPr>
            <a:spLocks noChangeArrowheads="1"/>
          </p:cNvSpPr>
          <p:nvPr/>
        </p:nvSpPr>
        <p:spPr bwMode="auto">
          <a:xfrm rot="5400000">
            <a:off x="423863" y="6467475"/>
            <a:ext cx="190500" cy="12065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N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1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5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64653"/>
          </a:solidFill>
          <a:latin typeface="Bookman Old Style" pitchFamily="16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46465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219200" y="3886200"/>
            <a:ext cx="6858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r" defTabSz="449263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IN" sz="2900" dirty="0" smtClean="0">
                <a:solidFill>
                  <a:srgbClr val="000000"/>
                </a:solidFill>
                <a:latin typeface="Cambria" pitchFamily="18" charset="0"/>
              </a:rPr>
              <a:t>Poisson Surface Reconstruction</a:t>
            </a:r>
            <a:r>
              <a:rPr lang="en-IN" sz="2900" dirty="0">
                <a:solidFill>
                  <a:srgbClr val="000000"/>
                </a:solidFill>
                <a:latin typeface="Cambria" pitchFamily="18" charset="0"/>
              </a:rPr>
              <a:t/>
            </a:r>
            <a:br>
              <a:rPr lang="en-IN" sz="2900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IN" sz="2900" dirty="0" smtClean="0">
                <a:solidFill>
                  <a:srgbClr val="000000"/>
                </a:solidFill>
                <a:latin typeface="Cambria" pitchFamily="18" charset="0"/>
              </a:rPr>
              <a:t>M </a:t>
            </a:r>
            <a:r>
              <a:rPr lang="en-IN" sz="2900" dirty="0" err="1" smtClean="0">
                <a:solidFill>
                  <a:srgbClr val="000000"/>
                </a:solidFill>
                <a:latin typeface="Cambria" pitchFamily="18" charset="0"/>
              </a:rPr>
              <a:t>Kazhdan</a:t>
            </a:r>
            <a:r>
              <a:rPr lang="en-IN" sz="2900" dirty="0" smtClean="0">
                <a:solidFill>
                  <a:srgbClr val="000000"/>
                </a:solidFill>
                <a:latin typeface="Cambria" pitchFamily="18" charset="0"/>
              </a:rPr>
              <a:t>, M Bolitho </a:t>
            </a:r>
            <a:r>
              <a:rPr lang="en-IN" sz="2900" smtClean="0">
                <a:solidFill>
                  <a:srgbClr val="000000"/>
                </a:solidFill>
                <a:latin typeface="Cambria" pitchFamily="18" charset="0"/>
              </a:rPr>
              <a:t>&amp; H </a:t>
            </a:r>
            <a:r>
              <a:rPr lang="en-IN" sz="2900" dirty="0" smtClean="0">
                <a:solidFill>
                  <a:srgbClr val="000000"/>
                </a:solidFill>
                <a:latin typeface="Cambria" pitchFamily="18" charset="0"/>
              </a:rPr>
              <a:t>Hoppe</a:t>
            </a:r>
            <a:endParaRPr lang="en-IN" sz="29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219200" y="5054947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r" defTabSz="449263" eaLnBrk="1" fontAlgn="base" hangingPunct="1">
              <a:lnSpc>
                <a:spcPct val="60000"/>
              </a:lnSpc>
              <a:spcBef>
                <a:spcPts val="600"/>
              </a:spcBef>
              <a:spcAft>
                <a:spcPct val="0"/>
              </a:spcAft>
              <a:buSzPct val="76000"/>
            </a:pPr>
            <a:r>
              <a:rPr lang="en-US" sz="1900" dirty="0">
                <a:solidFill>
                  <a:srgbClr val="464653"/>
                </a:solidFill>
                <a:latin typeface="Bookman Old Style" pitchFamily="18" charset="0"/>
              </a:rPr>
              <a:t>Ankit </a:t>
            </a:r>
            <a:r>
              <a:rPr lang="en-US" sz="1900" dirty="0" smtClean="0">
                <a:solidFill>
                  <a:srgbClr val="464653"/>
                </a:solidFill>
                <a:latin typeface="Bookman Old Style" pitchFamily="18" charset="0"/>
              </a:rPr>
              <a:t>Vijay</a:t>
            </a:r>
          </a:p>
          <a:p>
            <a:pPr algn="r" defTabSz="449263" eaLnBrk="1" fontAlgn="base" hangingPunct="1">
              <a:lnSpc>
                <a:spcPct val="60000"/>
              </a:lnSpc>
              <a:spcBef>
                <a:spcPts val="600"/>
              </a:spcBef>
              <a:spcAft>
                <a:spcPct val="0"/>
              </a:spcAft>
              <a:buSzPct val="76000"/>
            </a:pPr>
            <a:r>
              <a:rPr lang="en-US" sz="1900" dirty="0" err="1">
                <a:solidFill>
                  <a:srgbClr val="464653"/>
                </a:solidFill>
                <a:latin typeface="Bookman Old Style" pitchFamily="18" charset="0"/>
              </a:rPr>
              <a:t>Nimit</a:t>
            </a:r>
            <a:r>
              <a:rPr lang="en-US" sz="1900" dirty="0">
                <a:solidFill>
                  <a:srgbClr val="464653"/>
                </a:solidFill>
                <a:latin typeface="Bookman Old Style" pitchFamily="18" charset="0"/>
              </a:rPr>
              <a:t> </a:t>
            </a:r>
            <a:r>
              <a:rPr lang="en-US" sz="1900" dirty="0" err="1">
                <a:solidFill>
                  <a:srgbClr val="464653"/>
                </a:solidFill>
                <a:latin typeface="Bookman Old Style" pitchFamily="18" charset="0"/>
              </a:rPr>
              <a:t>Acharya</a:t>
            </a:r>
            <a:endParaRPr lang="en-US" sz="1900" dirty="0">
              <a:solidFill>
                <a:srgbClr val="464653"/>
              </a:solidFill>
              <a:latin typeface="Bookman Old Style" pitchFamily="18" charset="0"/>
            </a:endParaRPr>
          </a:p>
          <a:p>
            <a:pPr algn="r" defTabSz="449263" eaLnBrk="1" fontAlgn="base" hangingPunct="1">
              <a:lnSpc>
                <a:spcPct val="60000"/>
              </a:lnSpc>
              <a:spcBef>
                <a:spcPts val="600"/>
              </a:spcBef>
              <a:spcAft>
                <a:spcPct val="0"/>
              </a:spcAft>
              <a:buSzPct val="76000"/>
            </a:pPr>
            <a:r>
              <a:rPr lang="en-US" sz="1900" dirty="0" err="1" smtClean="0">
                <a:solidFill>
                  <a:srgbClr val="464653"/>
                </a:solidFill>
                <a:latin typeface="Bookman Old Style" pitchFamily="18" charset="0"/>
              </a:rPr>
              <a:t>Ramji</a:t>
            </a:r>
            <a:r>
              <a:rPr lang="en-US" sz="1900" dirty="0" smtClean="0">
                <a:solidFill>
                  <a:srgbClr val="464653"/>
                </a:solidFill>
                <a:latin typeface="Bookman Old Style" pitchFamily="18" charset="0"/>
              </a:rPr>
              <a:t> Gupta</a:t>
            </a:r>
          </a:p>
          <a:p>
            <a:pPr algn="r" defTabSz="449263" eaLnBrk="1" fontAlgn="base" hangingPunct="1">
              <a:lnSpc>
                <a:spcPct val="60000"/>
              </a:lnSpc>
              <a:spcBef>
                <a:spcPts val="600"/>
              </a:spcBef>
              <a:spcAft>
                <a:spcPct val="0"/>
              </a:spcAft>
              <a:buSzPct val="76000"/>
            </a:pPr>
            <a:endParaRPr lang="en-US" sz="1900" dirty="0" smtClean="0">
              <a:solidFill>
                <a:srgbClr val="464653"/>
              </a:solidFill>
              <a:latin typeface="Bookman Old Style" pitchFamily="18" charset="0"/>
            </a:endParaRPr>
          </a:p>
          <a:p>
            <a:pPr algn="r" defTabSz="449263" eaLnBrk="1" fontAlgn="base" hangingPunct="1">
              <a:lnSpc>
                <a:spcPct val="60000"/>
              </a:lnSpc>
              <a:spcBef>
                <a:spcPts val="600"/>
              </a:spcBef>
              <a:spcAft>
                <a:spcPct val="0"/>
              </a:spcAft>
              <a:buSzPct val="76000"/>
            </a:pPr>
            <a:endParaRPr lang="en-US" sz="1900" dirty="0">
              <a:solidFill>
                <a:srgbClr val="464653"/>
              </a:solidFill>
              <a:latin typeface="Bookman Old Style" pitchFamily="18" charset="0"/>
            </a:endParaRPr>
          </a:p>
          <a:p>
            <a:pPr algn="r" defTabSz="449263" eaLnBrk="1" fontAlgn="base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SzPct val="76000"/>
            </a:pPr>
            <a:endParaRPr lang="en-US" sz="19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2700" y="5949950"/>
            <a:ext cx="91313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ctr"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endParaRPr lang="en-IN">
              <a:solidFill>
                <a:srgbClr val="B3B3B3"/>
              </a:solidFill>
              <a:latin typeface="Gill Sans MT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608" y="404664"/>
            <a:ext cx="642176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84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Example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10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26" y="1354037"/>
            <a:ext cx="8339546" cy="466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79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Evaluation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We have used </a:t>
            </a:r>
            <a:r>
              <a:rPr lang="en-US" sz="3200" dirty="0" err="1" smtClean="0">
                <a:solidFill>
                  <a:srgbClr val="000000"/>
                </a:solidFill>
                <a:latin typeface="Gill Sans MT" pitchFamily="34" charset="0"/>
              </a:rPr>
              <a:t>Meshlab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 for experimentation.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The generated mesh is affected by-</a:t>
            </a:r>
          </a:p>
          <a:p>
            <a:pPr lvl="1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err="1" smtClean="0">
                <a:solidFill>
                  <a:srgbClr val="000000"/>
                </a:solidFill>
                <a:latin typeface="Gill Sans MT" pitchFamily="34" charset="0"/>
              </a:rPr>
              <a:t>Octree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 Depth: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 tree-depth that is used for the reconstruction.</a:t>
            </a: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1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 err="1">
                <a:solidFill>
                  <a:srgbClr val="000000"/>
                </a:solidFill>
                <a:latin typeface="Gill Sans MT" pitchFamily="34" charset="0"/>
              </a:rPr>
              <a:t>SamplesPerNode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: specifies the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maximum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number of sample points that should fall within an octree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node. For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noise-free data: [1.0, 5.0], noisy data: [15.0, 20.0]</a:t>
            </a: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11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362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276872"/>
            <a:ext cx="4267200" cy="4267200"/>
          </a:xfrm>
          <a:prstGeom prst="rect">
            <a:avLst/>
          </a:prstGeom>
        </p:spPr>
      </p:pic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Effect of </a:t>
            </a:r>
            <a:r>
              <a:rPr lang="en-US" sz="3200" dirty="0" err="1" smtClean="0">
                <a:solidFill>
                  <a:srgbClr val="464653"/>
                </a:solidFill>
                <a:latin typeface="Bookman Old Style" pitchFamily="18" charset="0"/>
              </a:rPr>
              <a:t>Octree</a:t>
            </a: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 Depth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higher value =&gt;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more detailed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results. 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Lower value =&gt; smoothing.(for noisy data)</a:t>
            </a:r>
            <a:endParaRPr lang="en-IN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Higher value =&gt; </a:t>
            </a:r>
          </a:p>
          <a:p>
            <a:pPr marL="0" indent="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defRPr/>
            </a:pP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more vertices in mesh.</a:t>
            </a:r>
          </a:p>
          <a:p>
            <a:pPr marL="0" indent="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12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42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Effect of Dataset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marL="514350" indent="-51435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AutoNum type="arabicPeriod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Sparse Sampling</a:t>
            </a:r>
          </a:p>
          <a:p>
            <a:pPr marL="514350" indent="-51435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Expects a sufficiently dense cloud.</a:t>
            </a:r>
          </a:p>
          <a:p>
            <a:pPr marL="514350" indent="-51435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May not reconstruct the thin sampled features.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13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405943"/>
            <a:ext cx="6624736" cy="326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66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Effect of Dataset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marL="0" indent="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2. Large Holes</a:t>
            </a:r>
          </a:p>
          <a:p>
            <a:pPr marL="457200" indent="-45720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Fill holes where data are missing.</a:t>
            </a:r>
          </a:p>
          <a:p>
            <a:pPr marL="457200" indent="-45720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But, may use coarser triangulation for filling holes.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14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99" y="3501008"/>
            <a:ext cx="4919373" cy="25164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743" y="3031547"/>
            <a:ext cx="3810769" cy="370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769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Effect of Dataset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marL="0" indent="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3.  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Wrongly Oriented 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Normals</a:t>
            </a:r>
          </a:p>
          <a:p>
            <a:pPr marL="457200" indent="-45720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=&gt; incorrect implicit function </a:t>
            </a:r>
          </a:p>
          <a:p>
            <a:pPr marL="457200" indent="-45720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=&gt; topological distortion.  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15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929880"/>
            <a:ext cx="5045585" cy="230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961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Effect of Dataset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marL="0" indent="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defRPr/>
            </a:pP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4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.  Sharp Creases</a:t>
            </a:r>
          </a:p>
          <a:p>
            <a:pPr marL="457200" indent="-45720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Arial" pitchFamily="34" charset="0"/>
              <a:buChar char="•"/>
              <a:defRPr/>
            </a:pP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May not recover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the sharp creases and corners present in the inferred surface. </a:t>
            </a: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16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361903"/>
            <a:ext cx="555307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94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468313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Results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68313" y="1219200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2600" dirty="0" smtClean="0">
                <a:solidFill>
                  <a:srgbClr val="000000"/>
                </a:solidFill>
                <a:latin typeface="Gill Sans MT" pitchFamily="34" charset="0"/>
              </a:rPr>
              <a:t>Results are available for download in the </a:t>
            </a:r>
            <a:r>
              <a:rPr lang="en-US" sz="2600" smtClean="0">
                <a:solidFill>
                  <a:srgbClr val="000000"/>
                </a:solidFill>
                <a:latin typeface="Gill Sans MT" pitchFamily="34" charset="0"/>
              </a:rPr>
              <a:t>Links Section.</a:t>
            </a:r>
            <a:endParaRPr lang="en-US" sz="26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buSzPct val="100000"/>
            </a:pPr>
            <a:fld id="{CD64AD1F-6C6D-48DE-AD2C-962D08E86F8E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eaLnBrk="1" hangingPunct="1">
                <a:buSzPct val="100000"/>
              </a:pPr>
              <a:t>17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716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Conclusion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Poisson reconstruction attempts to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approximate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the indicator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function of an inferred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solid.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It is fairly robust in filling small holes and dealing with non-uniform data.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273050" lvl="1" indent="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18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307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468313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References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68313" y="1219200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2800" dirty="0">
                <a:solidFill>
                  <a:srgbClr val="000000"/>
                </a:solidFill>
                <a:latin typeface="Cambria" pitchFamily="18" charset="0"/>
              </a:rPr>
              <a:t>Poisson Surface 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</a:rPr>
              <a:t>Reconstruction- Michael </a:t>
            </a:r>
            <a:r>
              <a:rPr lang="en-US" sz="2800" dirty="0" err="1" smtClean="0">
                <a:solidFill>
                  <a:srgbClr val="000000"/>
                </a:solidFill>
                <a:latin typeface="Cambria" pitchFamily="18" charset="0"/>
              </a:rPr>
              <a:t>Kazhdan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Cambria" pitchFamily="18" charset="0"/>
              </a:rPr>
              <a:t>Matthew 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</a:rPr>
              <a:t>Bolitho </a:t>
            </a:r>
            <a:r>
              <a:rPr lang="en-US" sz="2800" dirty="0">
                <a:solidFill>
                  <a:srgbClr val="000000"/>
                </a:solidFill>
                <a:latin typeface="Cambria" pitchFamily="18" charset="0"/>
              </a:rPr>
              <a:t>and </a:t>
            </a:r>
            <a:r>
              <a:rPr lang="en-US" sz="2800" dirty="0" err="1">
                <a:solidFill>
                  <a:srgbClr val="000000"/>
                </a:solidFill>
                <a:latin typeface="Cambria" pitchFamily="18" charset="0"/>
              </a:rPr>
              <a:t>Hugues</a:t>
            </a:r>
            <a:r>
              <a:rPr lang="en-US" sz="28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</a:rPr>
              <a:t>Hoppe</a:t>
            </a:r>
            <a:endParaRPr lang="en-US" sz="2800" dirty="0">
              <a:solidFill>
                <a:srgbClr val="000000"/>
              </a:solidFill>
              <a:latin typeface="Cambria" pitchFamily="18" charset="0"/>
            </a:endParaRPr>
          </a:p>
          <a:p>
            <a:pPr eaLnBrk="1" hangingPunct="1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2600" dirty="0" smtClean="0">
                <a:solidFill>
                  <a:srgbClr val="000000"/>
                </a:solidFill>
                <a:latin typeface="Gill Sans MT" pitchFamily="34" charset="0"/>
              </a:rPr>
              <a:t>CGAL Manual </a:t>
            </a:r>
          </a:p>
          <a:p>
            <a:pPr eaLnBrk="1" hangingPunct="1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2600" dirty="0" smtClean="0">
                <a:solidFill>
                  <a:srgbClr val="000000"/>
                </a:solidFill>
                <a:latin typeface="Gill Sans MT" pitchFamily="34" charset="0"/>
              </a:rPr>
              <a:t>http</a:t>
            </a:r>
            <a:r>
              <a:rPr lang="en-US" sz="2600" dirty="0">
                <a:solidFill>
                  <a:srgbClr val="000000"/>
                </a:solidFill>
                <a:latin typeface="Gill Sans MT" pitchFamily="34" charset="0"/>
              </a:rPr>
              <a:t>://vr.tu-freiberg.de/scivi</a:t>
            </a:r>
            <a:r>
              <a:rPr lang="en-US" sz="2600" dirty="0" smtClean="0">
                <a:solidFill>
                  <a:srgbClr val="000000"/>
                </a:solidFill>
                <a:latin typeface="Gill Sans MT" pitchFamily="34" charset="0"/>
              </a:rPr>
              <a:t>/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buSzPct val="100000"/>
            </a:pPr>
            <a:fld id="{CD64AD1F-6C6D-48DE-AD2C-962D08E86F8E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eaLnBrk="1" hangingPunct="1">
                <a:buSzPct val="100000"/>
              </a:pPr>
              <a:t>19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45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Outline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444203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Introduction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Poisson Reconstruction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How it works?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Evaluation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Results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Conclusions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273050" lvl="1" indent="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793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395288" y="3068638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ctr" eaLnBrk="1" hangingPunct="1">
              <a:buSzPct val="100000"/>
            </a:pPr>
            <a:r>
              <a:rPr lang="en-US" sz="3200">
                <a:solidFill>
                  <a:srgbClr val="464653"/>
                </a:solidFill>
                <a:latin typeface="Bookman Old Style" pitchFamily="18" charset="0"/>
              </a:rPr>
              <a:t>Thank you!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buSzPct val="100000"/>
            </a:pPr>
            <a:fld id="{AC4CE820-6293-4E94-9680-53A368C0DCF5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eaLnBrk="1" hangingPunct="1">
                <a:buSzPct val="100000"/>
              </a:pPr>
              <a:t>20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02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Surface Reconstruction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After scanning an object into a point cloud, we want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to get a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mesh from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those points.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Method should 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be able to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infer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the topology of the unknown surface, accurately fit the noisy data, and fill holes reasonably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.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u="sng" dirty="0">
                <a:solidFill>
                  <a:srgbClr val="000000"/>
                </a:solidFill>
                <a:latin typeface="Gill Sans MT" pitchFamily="34" charset="0"/>
              </a:rPr>
              <a:t>Poisson Surface </a:t>
            </a:r>
            <a:r>
              <a:rPr lang="en-US" sz="3200" u="sng" dirty="0" smtClean="0">
                <a:solidFill>
                  <a:srgbClr val="000000"/>
                </a:solidFill>
                <a:latin typeface="Gill Sans MT" pitchFamily="34" charset="0"/>
              </a:rPr>
              <a:t>Reconstruction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 is one of the approaches to obtain smooth and watertight surface.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273050" lvl="1" indent="0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501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Practical Difficulties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just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The point samples may not be uniformly distributed over the model surface.</a:t>
            </a:r>
          </a:p>
          <a:p>
            <a:pPr algn="just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The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positions and normals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are generally noisy due to sampling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inaccuracy and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scan </a:t>
            </a:r>
            <a:r>
              <a:rPr lang="en-IN" sz="3200" dirty="0" err="1" smtClean="0">
                <a:solidFill>
                  <a:srgbClr val="000000"/>
                </a:solidFill>
                <a:latin typeface="Gill Sans MT" pitchFamily="34" charset="0"/>
              </a:rPr>
              <a:t>misregistration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. </a:t>
            </a:r>
            <a:endParaRPr lang="en-IN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algn="just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And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, accessibility constraints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during scanning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may leave some surface regions devoid of data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.</a:t>
            </a: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273050" lvl="1" indent="0" algn="just"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4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95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Poisson Reconstruction - Approach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It computes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a 3D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indicator function X(defined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as </a:t>
            </a:r>
            <a:r>
              <a:rPr lang="en-IN" sz="3200" dirty="0" smtClean="0">
                <a:solidFill>
                  <a:srgbClr val="000000"/>
                </a:solidFill>
                <a:latin typeface="Franklin Gothic Medium" pitchFamily="34" charset="0"/>
              </a:rPr>
              <a:t>1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at points inside the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model, and</a:t>
            </a:r>
            <a:r>
              <a:rPr lang="en-IN" sz="3200" dirty="0" smtClean="0">
                <a:solidFill>
                  <a:srgbClr val="000000"/>
                </a:solidFill>
                <a:latin typeface="Franklin Gothic Heavy" pitchFamily="34" charset="0"/>
              </a:rPr>
              <a:t> </a:t>
            </a:r>
            <a:r>
              <a:rPr lang="en-IN" sz="3200" dirty="0">
                <a:solidFill>
                  <a:srgbClr val="000000"/>
                </a:solidFill>
                <a:latin typeface="Franklin Gothic Medium" pitchFamily="34" charset="0"/>
              </a:rPr>
              <a:t>0</a:t>
            </a:r>
            <a:r>
              <a:rPr lang="en-IN" sz="3200" dirty="0">
                <a:solidFill>
                  <a:srgbClr val="000000"/>
                </a:solidFill>
                <a:latin typeface="Franklin Gothic Heavy" pitchFamily="34" charset="0"/>
              </a:rPr>
              <a:t>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at points outside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).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The gradient of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the indicator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function is non-zero only at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points near the surface, </a:t>
            </a:r>
            <a:endParaRPr lang="en-IN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At such points, it is taken(proven) to be equal to the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inward surface normal.</a:t>
            </a: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383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Approach (contd.)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Thus, the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oriented point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samples can be viewed as samples of the gradient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of the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model’s indicator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function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The problem reduces to finding 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X</a:t>
            </a:r>
            <a:r>
              <a:rPr lang="el-GR" sz="3200" dirty="0" smtClean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whose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gradient best approximates a vector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field V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defined by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the input points.</a:t>
            </a: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2286000" lvl="5" indent="0" eaLnBrk="1" hangingPunct="1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2286000" lvl="5" indent="0" eaLnBrk="1" hangingPunct="1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			</a:t>
            </a:r>
            <a:r>
              <a:rPr lang="el-GR" sz="3200" dirty="0" smtClean="0">
                <a:solidFill>
                  <a:srgbClr val="000000"/>
                </a:solidFill>
                <a:latin typeface="Gill Sans MT" pitchFamily="34" charset="0"/>
              </a:rPr>
              <a:t>∇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X</a:t>
            </a:r>
            <a:r>
              <a:rPr lang="el-GR" sz="3200" dirty="0" smtClean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l-GR" sz="3200" dirty="0">
                <a:solidFill>
                  <a:srgbClr val="000000"/>
                </a:solidFill>
                <a:latin typeface="Gill Sans MT" pitchFamily="34" charset="0"/>
              </a:rPr>
              <a:t>= 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V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746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Approach (contd.)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If we apply the divergence operator, this problem transforms into a standard Poisson problem: compute the scalar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function X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whose Laplacian (divergence of gradient) equals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the divergence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of the vector field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V, </a:t>
            </a:r>
          </a:p>
          <a:p>
            <a:pPr marL="2286000" lvl="5" indent="0" eaLnBrk="1" hangingPunct="1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el-GR" sz="3200" dirty="0" smtClean="0">
                <a:solidFill>
                  <a:srgbClr val="000000"/>
                </a:solidFill>
                <a:latin typeface="Gill Sans MT" pitchFamily="34" charset="0"/>
              </a:rPr>
              <a:t>Δ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X </a:t>
            </a:r>
            <a:r>
              <a:rPr lang="el-GR" sz="3200" dirty="0" smtClean="0">
                <a:solidFill>
                  <a:srgbClr val="000000"/>
                </a:solidFill>
                <a:latin typeface="Gill Sans MT" pitchFamily="34" charset="0"/>
              </a:rPr>
              <a:t>≡ ∇·∇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X</a:t>
            </a:r>
            <a:r>
              <a:rPr lang="el-GR" sz="3200" dirty="0" smtClean="0">
                <a:solidFill>
                  <a:srgbClr val="000000"/>
                </a:solidFill>
                <a:latin typeface="Gill Sans MT" pitchFamily="34" charset="0"/>
              </a:rPr>
              <a:t> = ∇·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V</a:t>
            </a:r>
            <a:endParaRPr lang="en-IN" sz="3200" dirty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The implicit function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X is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represented using an adaptive octree rather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than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a regular 3D grid.</a:t>
            </a: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2286000" lvl="5" indent="0" eaLnBrk="1" hangingPunct="1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85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How it works?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>
              <a:solidFill>
                <a:srgbClr val="000000"/>
              </a:solidFill>
              <a:latin typeface="Gill Sans MT" pitchFamily="34" charset="0"/>
            </a:endParaRPr>
          </a:p>
          <a:p>
            <a:pPr marL="1371600" lvl="8" indent="0" eaLnBrk="1" hangingPunct="1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				</a:t>
            </a:r>
            <a:r>
              <a:rPr lang="el-GR" sz="3200" dirty="0" smtClean="0">
                <a:solidFill>
                  <a:srgbClr val="000000"/>
                </a:solidFill>
                <a:latin typeface="Gill Sans MT" pitchFamily="34" charset="0"/>
              </a:rPr>
              <a:t>∇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X</a:t>
            </a:r>
            <a:r>
              <a:rPr lang="el-GR" sz="3200" dirty="0">
                <a:solidFill>
                  <a:srgbClr val="000000"/>
                </a:solidFill>
                <a:latin typeface="Gill Sans MT" pitchFamily="34" charset="0"/>
              </a:rPr>
              <a:t> = 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V</a:t>
            </a:r>
          </a:p>
          <a:p>
            <a:pPr marL="1371600" lvl="8" indent="0" eaLnBrk="1" hangingPunct="1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		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	</a:t>
            </a:r>
            <a:r>
              <a:rPr lang="el-GR" sz="3200" dirty="0" smtClean="0">
                <a:solidFill>
                  <a:srgbClr val="000000"/>
                </a:solidFill>
                <a:latin typeface="Gill Sans MT" pitchFamily="34" charset="0"/>
              </a:rPr>
              <a:t>Δ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X </a:t>
            </a:r>
            <a:r>
              <a:rPr lang="el-GR" sz="3200" dirty="0">
                <a:solidFill>
                  <a:srgbClr val="000000"/>
                </a:solidFill>
                <a:latin typeface="Gill Sans MT" pitchFamily="34" charset="0"/>
              </a:rPr>
              <a:t>≡ ∇·∇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X</a:t>
            </a:r>
            <a:r>
              <a:rPr lang="el-GR" sz="3200" dirty="0">
                <a:solidFill>
                  <a:srgbClr val="000000"/>
                </a:solidFill>
                <a:latin typeface="Gill Sans MT" pitchFamily="34" charset="0"/>
              </a:rPr>
              <a:t> = ∇·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V</a:t>
            </a:r>
          </a:p>
          <a:p>
            <a:pPr marL="0" lvl="5" indent="0" eaLnBrk="1" hangingPunct="1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endParaRPr lang="en-US" sz="3200" dirty="0">
              <a:solidFill>
                <a:srgbClr val="000000"/>
              </a:solidFill>
              <a:latin typeface="Gill Sans MT" pitchFamily="34" charset="0"/>
            </a:endParaRPr>
          </a:p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8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33" y="1340768"/>
            <a:ext cx="7608391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99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sz="3200" dirty="0" smtClean="0">
                <a:solidFill>
                  <a:srgbClr val="464653"/>
                </a:solidFill>
                <a:latin typeface="Bookman Old Style" pitchFamily="18" charset="0"/>
              </a:rPr>
              <a:t>(contd.)</a:t>
            </a:r>
            <a:endParaRPr lang="en-US" sz="3200" dirty="0">
              <a:solidFill>
                <a:srgbClr val="464653"/>
              </a:solidFill>
              <a:latin typeface="Bookman Old Style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28179"/>
            <a:ext cx="8229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8288" indent="-268288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marL="542925" indent="-269875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The output scalar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function X,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represented in an adaptive octree, is then </a:t>
            </a:r>
            <a:r>
              <a:rPr lang="en-IN" sz="3200" dirty="0" err="1" smtClean="0">
                <a:solidFill>
                  <a:srgbClr val="000000"/>
                </a:solidFill>
                <a:latin typeface="Gill Sans MT" pitchFamily="34" charset="0"/>
              </a:rPr>
              <a:t>isocontoured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IN" sz="3200" dirty="0">
                <a:solidFill>
                  <a:srgbClr val="000000"/>
                </a:solidFill>
                <a:latin typeface="Gill Sans MT" pitchFamily="34" charset="0"/>
              </a:rPr>
              <a:t>using an adaptive marching </a:t>
            </a:r>
            <a:r>
              <a:rPr lang="en-IN" sz="3200" dirty="0" smtClean="0">
                <a:solidFill>
                  <a:srgbClr val="000000"/>
                </a:solidFill>
                <a:latin typeface="Gill Sans MT" pitchFamily="34" charset="0"/>
              </a:rPr>
              <a:t>cubes to obtain the mesh. </a:t>
            </a: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fld id="{89269063-568A-4E67-8B37-F69BE22D4A7B}" type="slidenum">
              <a:rPr lang="en-IN" sz="1400">
                <a:solidFill>
                  <a:srgbClr val="464653"/>
                </a:solidFill>
                <a:latin typeface="Gill Sans MT" pitchFamily="34" charset="0"/>
              </a:rPr>
              <a:pPr defTabSz="449263" eaLnBrk="1" fontAlgn="base" hangingPunct="1">
                <a:spcBef>
                  <a:spcPct val="0"/>
                </a:spcBef>
                <a:spcAft>
                  <a:spcPct val="0"/>
                </a:spcAft>
                <a:buSzPct val="100000"/>
              </a:pPr>
              <a:t>9</a:t>
            </a:fld>
            <a:endParaRPr lang="en-IN" sz="1400">
              <a:solidFill>
                <a:srgbClr val="464653"/>
              </a:solidFill>
              <a:latin typeface="Gill Sans M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11" y="2862207"/>
            <a:ext cx="7020181" cy="315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68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ookman Old Style"/>
        <a:ea typeface="DejaVu Sans"/>
        <a:cs typeface="DejaVu Sans"/>
      </a:majorFont>
      <a:minorFont>
        <a:latin typeface="Gill Sans MT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ookman Old Style"/>
        <a:ea typeface="DejaVu Sans"/>
        <a:cs typeface="DejaVu Sans"/>
      </a:majorFont>
      <a:minorFont>
        <a:latin typeface="Gill Sans MT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594</Words>
  <Application>Microsoft Office PowerPoint</Application>
  <PresentationFormat>On-screen Show (4:3)</PresentationFormat>
  <Paragraphs>124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</dc:creator>
  <cp:lastModifiedBy>Ankit</cp:lastModifiedBy>
  <cp:revision>281</cp:revision>
  <dcterms:created xsi:type="dcterms:W3CDTF">2012-08-26T04:35:11Z</dcterms:created>
  <dcterms:modified xsi:type="dcterms:W3CDTF">2013-02-25T09:35:48Z</dcterms:modified>
</cp:coreProperties>
</file>